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76" r:id="rId3"/>
    <p:sldId id="282" r:id="rId4"/>
    <p:sldId id="285" r:id="rId5"/>
    <p:sldId id="286" r:id="rId6"/>
    <p:sldId id="287" r:id="rId7"/>
    <p:sldId id="288" r:id="rId8"/>
    <p:sldId id="280" r:id="rId9"/>
    <p:sldId id="283" r:id="rId10"/>
    <p:sldId id="281" r:id="rId11"/>
    <p:sldId id="275" r:id="rId1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7"/>
    <p:restoredTop sz="94724"/>
  </p:normalViewPr>
  <p:slideViewPr>
    <p:cSldViewPr snapToGrid="0" snapToObjects="1">
      <p:cViewPr>
        <p:scale>
          <a:sx n="81" d="100"/>
          <a:sy n="81" d="100"/>
        </p:scale>
        <p:origin x="78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sp>
        <p:nvSpPr>
          <p:cNvPr id="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8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8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  <a:endParaRPr/>
          </a:p>
        </p:txBody>
      </p:sp>
      <p:sp>
        <p:nvSpPr>
          <p:cNvPr id="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pic>
        <p:nvPicPr>
          <p:cNvPr id="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sz="1200" b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sp>
        <p:nvSpPr>
          <p:cNvPr id="2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sp>
        <p:nvSpPr>
          <p:cNvPr id="3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7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DTU Physics</a:t>
            </a:r>
          </a:p>
        </p:txBody>
      </p:sp>
      <p:sp>
        <p:nvSpPr>
          <p:cNvPr id="7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11 June 2019</a:t>
            </a:r>
          </a:p>
        </p:txBody>
      </p:sp>
      <p:sp>
        <p:nvSpPr>
          <p:cNvPr id="7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endParaRPr/>
          </a:p>
        </p:txBody>
      </p:sp>
      <p:sp>
        <p:nvSpPr>
          <p:cNvPr id="78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esss.dk/dam-group/ess-instrumentmodel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t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cripts.iucr.org/cgi-bin/paper?S160057671800240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esss.dk/dam-group/ess-instrumentmodel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6000" dirty="0"/>
              <a:t>Full instrument simulations</a:t>
            </a:r>
            <a:endParaRPr sz="6000" dirty="0"/>
          </a:p>
        </p:txBody>
      </p:sp>
      <p:sp>
        <p:nvSpPr>
          <p:cNvPr id="94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7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endParaRPr dirty="0"/>
          </a:p>
        </p:txBody>
      </p:sp>
      <p:sp>
        <p:nvSpPr>
          <p:cNvPr id="95" name="Slide Number Placeholder 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5DB30C-D139-C64C-BB06-5046C9E13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07034"/>
              </p:ext>
            </p:extLst>
          </p:nvPr>
        </p:nvGraphicFramePr>
        <p:xfrm>
          <a:off x="2508255" y="159064"/>
          <a:ext cx="9347414" cy="6091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524">
                  <a:extLst>
                    <a:ext uri="{9D8B030D-6E8A-4147-A177-3AD203B41FA5}">
                      <a16:colId xmlns:a16="http://schemas.microsoft.com/office/drawing/2014/main" val="1335281261"/>
                    </a:ext>
                  </a:extLst>
                </a:gridCol>
                <a:gridCol w="2779020">
                  <a:extLst>
                    <a:ext uri="{9D8B030D-6E8A-4147-A177-3AD203B41FA5}">
                      <a16:colId xmlns:a16="http://schemas.microsoft.com/office/drawing/2014/main" val="2426421726"/>
                    </a:ext>
                  </a:extLst>
                </a:gridCol>
                <a:gridCol w="671219">
                  <a:extLst>
                    <a:ext uri="{9D8B030D-6E8A-4147-A177-3AD203B41FA5}">
                      <a16:colId xmlns:a16="http://schemas.microsoft.com/office/drawing/2014/main" val="814373576"/>
                    </a:ext>
                  </a:extLst>
                </a:gridCol>
                <a:gridCol w="765206">
                  <a:extLst>
                    <a:ext uri="{9D8B030D-6E8A-4147-A177-3AD203B41FA5}">
                      <a16:colId xmlns:a16="http://schemas.microsoft.com/office/drawing/2014/main" val="3964349586"/>
                    </a:ext>
                  </a:extLst>
                </a:gridCol>
                <a:gridCol w="946440">
                  <a:extLst>
                    <a:ext uri="{9D8B030D-6E8A-4147-A177-3AD203B41FA5}">
                      <a16:colId xmlns:a16="http://schemas.microsoft.com/office/drawing/2014/main" val="2486399294"/>
                    </a:ext>
                  </a:extLst>
                </a:gridCol>
                <a:gridCol w="1308905">
                  <a:extLst>
                    <a:ext uri="{9D8B030D-6E8A-4147-A177-3AD203B41FA5}">
                      <a16:colId xmlns:a16="http://schemas.microsoft.com/office/drawing/2014/main" val="3007037122"/>
                    </a:ext>
                  </a:extLst>
                </a:gridCol>
                <a:gridCol w="815550">
                  <a:extLst>
                    <a:ext uri="{9D8B030D-6E8A-4147-A177-3AD203B41FA5}">
                      <a16:colId xmlns:a16="http://schemas.microsoft.com/office/drawing/2014/main" val="2601075117"/>
                    </a:ext>
                  </a:extLst>
                </a:gridCol>
                <a:gridCol w="815550">
                  <a:extLst>
                    <a:ext uri="{9D8B030D-6E8A-4147-A177-3AD203B41FA5}">
                      <a16:colId xmlns:a16="http://schemas.microsoft.com/office/drawing/2014/main" val="225569583"/>
                    </a:ext>
                  </a:extLst>
                </a:gridCol>
              </a:tblGrid>
              <a:tr h="352343">
                <a:tc>
                  <a:txBody>
                    <a:bodyPr/>
                    <a:lstStyle/>
                    <a:p>
                      <a:r>
                        <a:rPr lang="sv-SE" sz="1200" b="0" dirty="0"/>
                        <a:t>Instrument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b="0" dirty="0"/>
                        <a:t>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Guide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err="1"/>
                        <a:t>Sample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err="1"/>
                        <a:t>Backend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Full </a:t>
                      </a:r>
                      <a:r>
                        <a:rPr lang="sv-SE" sz="1200" dirty="0" err="1"/>
                        <a:t>instr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Nexus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000070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BEER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 / 3.X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081069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BIFROST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/>
                        <a:t>Single</a:t>
                      </a:r>
                      <a:r>
                        <a:rPr lang="sv-SE" sz="1200" dirty="0"/>
                        <a:t> </a:t>
                      </a:r>
                      <a:r>
                        <a:rPr lang="sv-SE" sz="1200" dirty="0" err="1"/>
                        <a:t>channel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486965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C-SPEC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2838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DREAM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689425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ESTIA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019482"/>
                  </a:ext>
                </a:extLst>
              </a:tr>
              <a:tr h="453520">
                <a:tc>
                  <a:txBody>
                    <a:bodyPr/>
                    <a:lstStyle/>
                    <a:p>
                      <a:r>
                        <a:rPr lang="sv-SE" sz="1200" dirty="0"/>
                        <a:t>FREIA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/>
                        <a:t>sample</a:t>
                      </a:r>
                      <a:r>
                        <a:rPr lang="sv-SE" sz="1200" dirty="0"/>
                        <a:t> and </a:t>
                      </a:r>
                      <a:r>
                        <a:rPr lang="sv-SE" sz="1200" dirty="0" err="1"/>
                        <a:t>detector</a:t>
                      </a:r>
                      <a:r>
                        <a:rPr lang="sv-SE" sz="1200" dirty="0"/>
                        <a:t> </a:t>
                      </a:r>
                      <a:r>
                        <a:rPr lang="sv-SE" sz="1200" dirty="0" err="1"/>
                        <a:t>commented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26386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HEIMDAL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11891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LOKI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MCPL / GEANT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57296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 err="1"/>
                        <a:t>MAGiC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149882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MIRACLES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770114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NMX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25964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ODIN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 / 3.X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64160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SKADI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75798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V20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012985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VESPA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525964"/>
                  </a:ext>
                </a:extLst>
              </a:tr>
              <a:tr h="352343">
                <a:tc>
                  <a:txBody>
                    <a:bodyPr/>
                    <a:lstStyle/>
                    <a:p>
                      <a:r>
                        <a:rPr lang="sv-SE" sz="1200" dirty="0"/>
                        <a:t>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2.X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36692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3F169935-C5E9-F141-8830-3BEACAABC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82805" y="644078"/>
            <a:ext cx="2698579" cy="972718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da-DK" dirty="0" err="1"/>
              <a:t>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51825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Exercise</a:t>
            </a:r>
            <a:endParaRPr dirty="0"/>
          </a:p>
        </p:txBody>
      </p:sp>
      <p:sp>
        <p:nvSpPr>
          <p:cNvPr id="263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Run a ESS instrument from the ESS </a:t>
            </a:r>
            <a:r>
              <a:rPr lang="da-DK" dirty="0" err="1"/>
              <a:t>repository</a:t>
            </a:r>
            <a:r>
              <a:rPr lang="da-DK" dirty="0"/>
              <a:t> </a:t>
            </a:r>
          </a:p>
          <a:p>
            <a:pPr lvl="1"/>
            <a:r>
              <a:rPr lang="da-DK" dirty="0">
                <a:hlinkClick r:id="rId2"/>
              </a:rPr>
              <a:t>https://git.esss.dk/dam-group/ess-instrumentmodels</a:t>
            </a:r>
            <a:endParaRPr lang="da-DK" dirty="0"/>
          </a:p>
          <a:p>
            <a:endParaRPr lang="da-DK" dirty="0"/>
          </a:p>
          <a:p>
            <a:r>
              <a:rPr lang="da-DK" dirty="0"/>
              <a:t>Change the sample (or </a:t>
            </a:r>
            <a:r>
              <a:rPr lang="da-DK" dirty="0" err="1"/>
              <a:t>add</a:t>
            </a:r>
            <a:r>
              <a:rPr lang="da-DK" dirty="0"/>
              <a:t> a sample if missing)</a:t>
            </a:r>
            <a:endParaRPr dirty="0"/>
          </a:p>
        </p:txBody>
      </p:sp>
      <p:sp>
        <p:nvSpPr>
          <p:cNvPr id="264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Full instrument simulations</a:t>
            </a:r>
            <a:endParaRPr dirty="0"/>
          </a:p>
        </p:txBody>
      </p:sp>
      <p:sp>
        <p:nvSpPr>
          <p:cNvPr id="98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8"/>
            <a:ext cx="9312376" cy="454558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Introduction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ESS_Butterfly</a:t>
            </a:r>
            <a:r>
              <a:rPr lang="da-DK" dirty="0"/>
              <a:t> component</a:t>
            </a:r>
          </a:p>
          <a:p>
            <a:endParaRPr lang="da-DK" dirty="0"/>
          </a:p>
          <a:p>
            <a:r>
              <a:rPr lang="da-DK" dirty="0"/>
              <a:t>ESS instruments and </a:t>
            </a:r>
            <a:r>
              <a:rPr lang="da-DK" dirty="0" err="1"/>
              <a:t>repository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Exercise</a:t>
            </a:r>
            <a:endParaRPr lang="da-DK" dirty="0"/>
          </a:p>
        </p:txBody>
      </p:sp>
      <p:sp>
        <p:nvSpPr>
          <p:cNvPr id="9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217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Virtual </a:t>
            </a:r>
            <a:r>
              <a:rPr lang="da-DK" dirty="0" err="1"/>
              <a:t>experiments</a:t>
            </a:r>
            <a:endParaRPr lang="da-DK" dirty="0"/>
          </a:p>
        </p:txBody>
      </p:sp>
      <p:sp>
        <p:nvSpPr>
          <p:cNvPr id="9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Single_crystal_inelastic…">
            <a:extLst>
              <a:ext uri="{FF2B5EF4-FFF2-40B4-BE49-F238E27FC236}">
                <a16:creationId xmlns:a16="http://schemas.microsoft.com/office/drawing/2014/main" id="{0D4AA21F-BC04-F946-8F6D-14F6EB9F4A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McStas</a:t>
            </a:r>
            <a:r>
              <a:rPr lang="da-DK" dirty="0"/>
              <a:t> has the potential to </a:t>
            </a:r>
            <a:r>
              <a:rPr lang="da-DK" dirty="0" err="1"/>
              <a:t>simulate</a:t>
            </a:r>
            <a:r>
              <a:rPr lang="da-DK" dirty="0"/>
              <a:t> </a:t>
            </a:r>
            <a:r>
              <a:rPr lang="da-DK" dirty="0" err="1"/>
              <a:t>experiments</a:t>
            </a:r>
            <a:r>
              <a:rPr lang="da-DK" dirty="0"/>
              <a:t> in </a:t>
            </a:r>
            <a:r>
              <a:rPr lang="da-DK" dirty="0" err="1"/>
              <a:t>great</a:t>
            </a:r>
            <a:r>
              <a:rPr lang="da-DK" dirty="0"/>
              <a:t> </a:t>
            </a:r>
            <a:r>
              <a:rPr lang="da-DK" dirty="0" err="1"/>
              <a:t>detail</a:t>
            </a:r>
            <a:endParaRPr lang="da-DK" dirty="0"/>
          </a:p>
          <a:p>
            <a:r>
              <a:rPr lang="da-DK" dirty="0" err="1"/>
              <a:t>Takes</a:t>
            </a:r>
            <a:r>
              <a:rPr lang="da-DK" dirty="0"/>
              <a:t> </a:t>
            </a:r>
            <a:r>
              <a:rPr lang="da-DK" dirty="0" err="1"/>
              <a:t>significant</a:t>
            </a:r>
            <a:r>
              <a:rPr lang="da-DK" dirty="0"/>
              <a:t> </a:t>
            </a:r>
            <a:r>
              <a:rPr lang="da-DK" dirty="0" err="1"/>
              <a:t>effort</a:t>
            </a:r>
            <a:r>
              <a:rPr lang="da-DK" dirty="0"/>
              <a:t> to </a:t>
            </a:r>
            <a:r>
              <a:rPr lang="da-DK" dirty="0" err="1"/>
              <a:t>replicate</a:t>
            </a:r>
            <a:r>
              <a:rPr lang="da-DK" dirty="0"/>
              <a:t> or design a </a:t>
            </a:r>
            <a:r>
              <a:rPr lang="da-DK" dirty="0" err="1"/>
              <a:t>full</a:t>
            </a:r>
            <a:r>
              <a:rPr lang="da-DK" dirty="0"/>
              <a:t> instrument in </a:t>
            </a:r>
            <a:r>
              <a:rPr lang="da-DK" dirty="0" err="1"/>
              <a:t>this</a:t>
            </a:r>
            <a:r>
              <a:rPr lang="da-DK" dirty="0"/>
              <a:t> kind of </a:t>
            </a:r>
            <a:r>
              <a:rPr lang="da-DK" dirty="0" err="1"/>
              <a:t>detail</a:t>
            </a:r>
            <a:endParaRPr lang="da-DK" dirty="0"/>
          </a:p>
          <a:p>
            <a:endParaRPr lang="da-DK" dirty="0"/>
          </a:p>
          <a:p>
            <a:r>
              <a:rPr lang="da-DK" dirty="0"/>
              <a:t>ESS instruments generally </a:t>
            </a:r>
            <a:r>
              <a:rPr lang="da-DK" dirty="0" err="1"/>
              <a:t>used</a:t>
            </a:r>
            <a:r>
              <a:rPr lang="da-DK" dirty="0"/>
              <a:t> simulations in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proposals</a:t>
            </a:r>
            <a:r>
              <a:rPr lang="da-DK" dirty="0"/>
              <a:t> to </a:t>
            </a:r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their</a:t>
            </a:r>
            <a:r>
              <a:rPr lang="da-DK" dirty="0"/>
              <a:t> performance and </a:t>
            </a:r>
            <a:r>
              <a:rPr lang="da-DK" dirty="0" err="1"/>
              <a:t>argue</a:t>
            </a:r>
            <a:r>
              <a:rPr lang="da-DK" dirty="0"/>
              <a:t> for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construction</a:t>
            </a:r>
            <a:endParaRPr lang="da-DK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5471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MACS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9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" name="Single_crystal_inelastic…">
            <a:extLst>
              <a:ext uri="{FF2B5EF4-FFF2-40B4-BE49-F238E27FC236}">
                <a16:creationId xmlns:a16="http://schemas.microsoft.com/office/drawing/2014/main" id="{0D4AA21F-BC04-F946-8F6D-14F6EB9F4A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Performed</a:t>
            </a:r>
            <a:r>
              <a:rPr lang="da-DK" dirty="0"/>
              <a:t> under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PhD</a:t>
            </a:r>
            <a:r>
              <a:rPr lang="da-DK" dirty="0"/>
              <a:t>, </a:t>
            </a:r>
            <a:r>
              <a:rPr lang="da-DK" dirty="0" err="1"/>
              <a:t>triple</a:t>
            </a:r>
            <a:r>
              <a:rPr lang="da-DK" dirty="0"/>
              <a:t> axis </a:t>
            </a:r>
            <a:r>
              <a:rPr lang="da-DK" dirty="0" err="1"/>
              <a:t>scanned</a:t>
            </a:r>
            <a:r>
              <a:rPr lang="da-DK" dirty="0"/>
              <a:t> to </a:t>
            </a:r>
            <a:r>
              <a:rPr lang="da-DK" dirty="0" err="1"/>
              <a:t>map</a:t>
            </a:r>
            <a:r>
              <a:rPr lang="da-DK" dirty="0"/>
              <a:t> an </a:t>
            </a:r>
            <a:r>
              <a:rPr lang="da-DK" dirty="0" err="1"/>
              <a:t>area</a:t>
            </a:r>
            <a:endParaRPr lang="da-DK" dirty="0"/>
          </a:p>
          <a:p>
            <a:endParaRPr dirty="0"/>
          </a:p>
        </p:txBody>
      </p:sp>
      <p:grpSp>
        <p:nvGrpSpPr>
          <p:cNvPr id="6" name="Group 1766">
            <a:extLst>
              <a:ext uri="{FF2B5EF4-FFF2-40B4-BE49-F238E27FC236}">
                <a16:creationId xmlns:a16="http://schemas.microsoft.com/office/drawing/2014/main" id="{2EC4AF4B-8E84-784D-9238-F9F9DA18F235}"/>
              </a:ext>
            </a:extLst>
          </p:cNvPr>
          <p:cNvGrpSpPr/>
          <p:nvPr/>
        </p:nvGrpSpPr>
        <p:grpSpPr>
          <a:xfrm>
            <a:off x="1602772" y="2302933"/>
            <a:ext cx="9247568" cy="3949045"/>
            <a:chOff x="573106" y="167"/>
            <a:chExt cx="22432640" cy="9579543"/>
          </a:xfrm>
        </p:grpSpPr>
        <p:pic>
          <p:nvPicPr>
            <p:cNvPr id="7" name="NaCaNi2F7_measured_hkl.png">
              <a:extLst>
                <a:ext uri="{FF2B5EF4-FFF2-40B4-BE49-F238E27FC236}">
                  <a16:creationId xmlns:a16="http://schemas.microsoft.com/office/drawing/2014/main" id="{F000150C-77C3-2249-884C-7837A672A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 l="4786"/>
            <a:stretch>
              <a:fillRect/>
            </a:stretch>
          </p:blipFill>
          <p:spPr>
            <a:xfrm>
              <a:off x="573106" y="2922"/>
              <a:ext cx="11400595" cy="9576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NaCaNi2F7_simulated_hkl.png">
              <a:extLst>
                <a:ext uri="{FF2B5EF4-FFF2-40B4-BE49-F238E27FC236}">
                  <a16:creationId xmlns:a16="http://schemas.microsoft.com/office/drawing/2014/main" id="{7748CAC6-976F-C748-B3C5-EC664E0F6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32045" y="167"/>
              <a:ext cx="11973702" cy="9579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1F705E-6514-EB45-90CE-9CCF0D5DEA67}"/>
              </a:ext>
            </a:extLst>
          </p:cNvPr>
          <p:cNvSpPr txBox="1"/>
          <p:nvPr/>
        </p:nvSpPr>
        <p:spPr>
          <a:xfrm>
            <a:off x="3046712" y="2122683"/>
            <a:ext cx="18118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sv-S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Real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BD86F-8AB3-E341-821C-80E4A833CEC9}"/>
              </a:ext>
            </a:extLst>
          </p:cNvPr>
          <p:cNvSpPr txBox="1"/>
          <p:nvPr/>
        </p:nvSpPr>
        <p:spPr>
          <a:xfrm>
            <a:off x="7574433" y="2122683"/>
            <a:ext cx="18118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sv-S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4945729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MACS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9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8FEB4-9E4E-2941-B28C-D75B7B728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7" y="1585109"/>
            <a:ext cx="6009697" cy="4635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4DCAA3-EBC1-C04D-A9B7-02BA00DD8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725718"/>
            <a:ext cx="5306670" cy="4067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6DE7BF-8D58-8446-BB5D-5718C1B4AB9A}"/>
              </a:ext>
            </a:extLst>
          </p:cNvPr>
          <p:cNvSpPr txBox="1"/>
          <p:nvPr/>
        </p:nvSpPr>
        <p:spPr>
          <a:xfrm>
            <a:off x="7274560" y="1351280"/>
            <a:ext cx="1717040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sv-SE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Real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EF8FA-4910-B649-93CF-2CB0B6D28359}"/>
              </a:ext>
            </a:extLst>
          </p:cNvPr>
          <p:cNvSpPr txBox="1"/>
          <p:nvPr/>
        </p:nvSpPr>
        <p:spPr>
          <a:xfrm>
            <a:off x="10078720" y="1351280"/>
            <a:ext cx="1717040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sv-SE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Simulated</a:t>
            </a:r>
            <a:endParaRPr kumimoji="0" lang="sv-SE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A3441-C753-F440-8F0C-0D6C0B8A422B}"/>
              </a:ext>
            </a:extLst>
          </p:cNvPr>
          <p:cNvSpPr txBox="1"/>
          <p:nvPr/>
        </p:nvSpPr>
        <p:spPr>
          <a:xfrm>
            <a:off x="8652511" y="882886"/>
            <a:ext cx="185928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sv-SE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Bragg</a:t>
            </a:r>
            <a:r>
              <a:rPr kumimoji="0" lang="sv-SE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sv-SE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peaks</a:t>
            </a:r>
            <a:endParaRPr kumimoji="0" lang="sv-SE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88673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MACS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9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9" name="monochromator.png">
            <a:extLst>
              <a:ext uri="{FF2B5EF4-FFF2-40B4-BE49-F238E27FC236}">
                <a16:creationId xmlns:a16="http://schemas.microsoft.com/office/drawing/2014/main" id="{CDFF549F-6293-5247-9419-6890E3341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4725" y="1714500"/>
            <a:ext cx="3416523" cy="4429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monochromator_spin_final.mov">
            <a:extLst>
              <a:ext uri="{FF2B5EF4-FFF2-40B4-BE49-F238E27FC236}">
                <a16:creationId xmlns:a16="http://schemas.microsoft.com/office/drawing/2014/main" id="{8F204E4A-D75C-5046-A511-06EDF5B24C1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109127" y="1721625"/>
            <a:ext cx="4406473" cy="440647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725">
            <a:extLst>
              <a:ext uri="{FF2B5EF4-FFF2-40B4-BE49-F238E27FC236}">
                <a16:creationId xmlns:a16="http://schemas.microsoft.com/office/drawing/2014/main" id="{15F84F88-BF97-5545-971D-E157F668BBA7}"/>
              </a:ext>
            </a:extLst>
          </p:cNvPr>
          <p:cNvSpPr/>
          <p:nvPr/>
        </p:nvSpPr>
        <p:spPr>
          <a:xfrm>
            <a:off x="2288103" y="5696532"/>
            <a:ext cx="2901434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800" dirty="0"/>
              <a:t>Image from NIST webpage</a:t>
            </a:r>
          </a:p>
        </p:txBody>
      </p:sp>
    </p:spTree>
    <p:extLst>
      <p:ext uri="{BB962C8B-B14F-4D97-AF65-F5344CB8AC3E}">
        <p14:creationId xmlns:p14="http://schemas.microsoft.com/office/powerpoint/2010/main" val="3450657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MACS </a:t>
            </a:r>
            <a:r>
              <a:rPr lang="da-DK" dirty="0" err="1"/>
              <a:t>example</a:t>
            </a:r>
            <a:endParaRPr lang="da-DK" dirty="0"/>
          </a:p>
        </p:txBody>
      </p:sp>
      <p:sp>
        <p:nvSpPr>
          <p:cNvPr id="9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7" name="sample_kidney_final1.mov">
            <a:extLst>
              <a:ext uri="{FF2B5EF4-FFF2-40B4-BE49-F238E27FC236}">
                <a16:creationId xmlns:a16="http://schemas.microsoft.com/office/drawing/2014/main" id="{841C8418-0D60-6A4D-90BA-06BA40680CB7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430913" y="1398843"/>
            <a:ext cx="4456064" cy="4456063"/>
          </a:xfrm>
          <a:prstGeom prst="rect">
            <a:avLst/>
          </a:prstGeom>
          <a:ln w="25400">
            <a:solidFill>
              <a:srgbClr val="9A9A9A"/>
            </a:solidFill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074FF1-1600-F841-8185-CB80E2EC43E0}"/>
              </a:ext>
            </a:extLst>
          </p:cNvPr>
          <p:cNvGrpSpPr/>
          <p:nvPr/>
        </p:nvGrpSpPr>
        <p:grpSpPr>
          <a:xfrm rot="15568968">
            <a:off x="1234870" y="2521075"/>
            <a:ext cx="4437031" cy="2590955"/>
            <a:chOff x="9963085" y="4175039"/>
            <a:chExt cx="13856721" cy="8091479"/>
          </a:xfrm>
        </p:grpSpPr>
        <p:pic>
          <p:nvPicPr>
            <p:cNvPr id="8" name="entire_kidney.png">
              <a:extLst>
                <a:ext uri="{FF2B5EF4-FFF2-40B4-BE49-F238E27FC236}">
                  <a16:creationId xmlns:a16="http://schemas.microsoft.com/office/drawing/2014/main" id="{0E618710-14E6-CB4E-B17E-95E8F2DD8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3501"/>
              <a:extLst/>
            </a:blip>
            <a:stretch>
              <a:fillRect/>
            </a:stretch>
          </p:blipFill>
          <p:spPr>
            <a:xfrm rot="10887439">
              <a:off x="9963085" y="5592557"/>
              <a:ext cx="13443942" cy="667290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entire_kidney.png">
              <a:extLst>
                <a:ext uri="{FF2B5EF4-FFF2-40B4-BE49-F238E27FC236}">
                  <a16:creationId xmlns:a16="http://schemas.microsoft.com/office/drawing/2014/main" id="{7BDE84C6-D9EF-694B-8ACF-F31ABD242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0887439">
              <a:off x="9967299" y="5593611"/>
              <a:ext cx="13443942" cy="667290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full_kidney_fixed_transparent.tiff">
              <a:extLst>
                <a:ext uri="{FF2B5EF4-FFF2-40B4-BE49-F238E27FC236}">
                  <a16:creationId xmlns:a16="http://schemas.microsoft.com/office/drawing/2014/main" id="{0A7ED691-9BC4-AC4F-9939-B7FC82BC947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/>
            </a:blip>
            <a:srcRect/>
            <a:stretch>
              <a:fillRect/>
            </a:stretch>
          </p:blipFill>
          <p:spPr>
            <a:xfrm rot="5258983">
              <a:off x="12924122" y="1254227"/>
              <a:ext cx="7974871" cy="1381649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44722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5EE13-4E10-3142-8AEF-0B3FD56B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528" y="2773346"/>
            <a:ext cx="3478711" cy="3569068"/>
          </a:xfrm>
          <a:prstGeom prst="rect">
            <a:avLst/>
          </a:prstGeom>
        </p:spPr>
      </p:pic>
      <p:sp>
        <p:nvSpPr>
          <p:cNvPr id="9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ESS_butterfly</a:t>
            </a:r>
            <a:r>
              <a:rPr lang="da-DK" dirty="0"/>
              <a:t> component</a:t>
            </a:r>
          </a:p>
        </p:txBody>
      </p:sp>
      <p:sp>
        <p:nvSpPr>
          <p:cNvPr id="9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5" name="Single_crystal_inelastic…">
            <a:extLst>
              <a:ext uri="{FF2B5EF4-FFF2-40B4-BE49-F238E27FC236}">
                <a16:creationId xmlns:a16="http://schemas.microsoft.com/office/drawing/2014/main" id="{0D4AA21F-BC04-F946-8F6D-14F6EB9F4A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Model of the </a:t>
            </a:r>
            <a:r>
              <a:rPr lang="da-DK" dirty="0" err="1"/>
              <a:t>second</a:t>
            </a:r>
            <a:r>
              <a:rPr lang="da-DK" dirty="0"/>
              <a:t> ESS </a:t>
            </a:r>
            <a:r>
              <a:rPr lang="da-DK" dirty="0" err="1"/>
              <a:t>moderator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instruments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optimized</a:t>
            </a:r>
            <a:r>
              <a:rPr lang="da-DK" dirty="0"/>
              <a:t> for</a:t>
            </a:r>
          </a:p>
          <a:p>
            <a:r>
              <a:rPr lang="da-DK" dirty="0"/>
              <a:t>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actual</a:t>
            </a:r>
            <a:r>
              <a:rPr lang="da-DK" dirty="0"/>
              <a:t> ESS </a:t>
            </a:r>
            <a:r>
              <a:rPr lang="da-DK" dirty="0" err="1"/>
              <a:t>moderator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dirty="0" err="1"/>
              <a:t>slightly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design</a:t>
            </a:r>
          </a:p>
          <a:p>
            <a:endParaRPr lang="da-DK" dirty="0"/>
          </a:p>
          <a:p>
            <a:r>
              <a:rPr lang="da-DK" dirty="0" err="1"/>
              <a:t>Spectrum</a:t>
            </a:r>
            <a:r>
              <a:rPr lang="da-DK" dirty="0"/>
              <a:t>, </a:t>
            </a:r>
            <a:r>
              <a:rPr lang="da-DK" dirty="0" err="1"/>
              <a:t>spatial</a:t>
            </a:r>
            <a:r>
              <a:rPr lang="da-DK" dirty="0"/>
              <a:t> and </a:t>
            </a:r>
            <a:r>
              <a:rPr lang="da-DK" dirty="0" err="1"/>
              <a:t>divergence</a:t>
            </a:r>
            <a:r>
              <a:rPr lang="da-DK" dirty="0"/>
              <a:t> distributions from </a:t>
            </a:r>
            <a:r>
              <a:rPr lang="da-DK" dirty="0" err="1"/>
              <a:t>fits</a:t>
            </a:r>
            <a:r>
              <a:rPr lang="da-DK" dirty="0"/>
              <a:t> to MCNP data</a:t>
            </a:r>
          </a:p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beamport</a:t>
            </a:r>
            <a:r>
              <a:rPr lang="da-DK" dirty="0"/>
              <a:t>,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influences</a:t>
            </a:r>
            <a:r>
              <a:rPr lang="da-DK" dirty="0"/>
              <a:t> </a:t>
            </a:r>
            <a:r>
              <a:rPr lang="da-DK" dirty="0" err="1"/>
              <a:t>moderator</a:t>
            </a:r>
            <a:r>
              <a:rPr lang="da-DK" dirty="0"/>
              <a:t> performance</a:t>
            </a:r>
          </a:p>
          <a:p>
            <a:r>
              <a:rPr lang="da-DK" dirty="0" err="1"/>
              <a:t>Aims</a:t>
            </a:r>
            <a:r>
              <a:rPr lang="da-DK" dirty="0"/>
              <a:t> guide </a:t>
            </a:r>
            <a:r>
              <a:rPr lang="da-DK" dirty="0" err="1"/>
              <a:t>towards</a:t>
            </a:r>
            <a:r>
              <a:rPr lang="da-DK" dirty="0"/>
              <a:t> interface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cold</a:t>
            </a:r>
            <a:r>
              <a:rPr lang="da-DK" dirty="0"/>
              <a:t> and hot source</a:t>
            </a:r>
          </a:p>
          <a:p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scaled</a:t>
            </a:r>
            <a:r>
              <a:rPr lang="da-DK" dirty="0"/>
              <a:t> with accelerator power in [MW]</a:t>
            </a:r>
          </a:p>
          <a:p>
            <a:r>
              <a:rPr lang="da-DK" dirty="0"/>
              <a:t>Can </a:t>
            </a:r>
            <a:r>
              <a:rPr lang="da-DK" dirty="0" err="1"/>
              <a:t>simulated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pulses</a:t>
            </a:r>
          </a:p>
          <a:p>
            <a:r>
              <a:rPr lang="da-DK" dirty="0"/>
              <a:t>Supports time </a:t>
            </a:r>
            <a:r>
              <a:rPr lang="da-DK" dirty="0" err="1"/>
              <a:t>focusing</a:t>
            </a:r>
            <a:r>
              <a:rPr lang="da-DK" dirty="0"/>
              <a:t> to speed up simulation</a:t>
            </a:r>
          </a:p>
          <a:p>
            <a:endParaRPr lang="da-DK" dirty="0"/>
          </a:p>
          <a:p>
            <a:r>
              <a:rPr lang="sv-SE" dirty="0">
                <a:hlinkClick r:id="rId3"/>
              </a:rPr>
              <a:t>Moderator optimization paper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63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4"/>
          <p:cNvSpPr txBox="1">
            <a:spLocks noGrp="1"/>
          </p:cNvSpPr>
          <p:nvPr>
            <p:ph type="title"/>
          </p:nvPr>
        </p:nvSpPr>
        <p:spPr>
          <a:xfrm>
            <a:off x="1774725" y="426125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ESS simulation </a:t>
            </a:r>
            <a:r>
              <a:rPr lang="da-DK" dirty="0" err="1"/>
              <a:t>repository</a:t>
            </a:r>
            <a:endParaRPr lang="da-DK" dirty="0"/>
          </a:p>
        </p:txBody>
      </p:sp>
      <p:sp>
        <p:nvSpPr>
          <p:cNvPr id="99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5" name="Single_crystal_inelastic…">
            <a:extLst>
              <a:ext uri="{FF2B5EF4-FFF2-40B4-BE49-F238E27FC236}">
                <a16:creationId xmlns:a16="http://schemas.microsoft.com/office/drawing/2014/main" id="{0D4AA21F-BC04-F946-8F6D-14F6EB9F4A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Has </a:t>
            </a:r>
            <a:r>
              <a:rPr lang="da-DK" dirty="0" err="1"/>
              <a:t>McStas</a:t>
            </a:r>
            <a:r>
              <a:rPr lang="da-DK" dirty="0"/>
              <a:t> and in </a:t>
            </a:r>
            <a:r>
              <a:rPr lang="da-DK" dirty="0" err="1"/>
              <a:t>some</a:t>
            </a:r>
            <a:r>
              <a:rPr lang="da-DK" dirty="0"/>
              <a:t> cases </a:t>
            </a:r>
            <a:r>
              <a:rPr lang="da-DK" dirty="0" err="1"/>
              <a:t>ViTESS</a:t>
            </a:r>
            <a:r>
              <a:rPr lang="da-DK" dirty="0"/>
              <a:t> simulations of instruments</a:t>
            </a:r>
          </a:p>
          <a:p>
            <a:r>
              <a:rPr lang="da-DK" dirty="0" err="1"/>
              <a:t>Many</a:t>
            </a:r>
            <a:r>
              <a:rPr lang="da-DK" dirty="0"/>
              <a:t> have </a:t>
            </a:r>
            <a:r>
              <a:rPr lang="da-DK" dirty="0" err="1"/>
              <a:t>custom</a:t>
            </a:r>
            <a:r>
              <a:rPr lang="da-DK" dirty="0"/>
              <a:t> components, or old versions of components for </a:t>
            </a:r>
            <a:r>
              <a:rPr lang="da-DK" dirty="0" err="1"/>
              <a:t>reproducability</a:t>
            </a:r>
            <a:endParaRPr lang="da-DK" dirty="0"/>
          </a:p>
          <a:p>
            <a:r>
              <a:rPr lang="da-DK" dirty="0">
                <a:hlinkClick r:id="rId2"/>
              </a:rPr>
              <a:t>https://git.esss.dk/dam-group/ess-instrumentmodels</a:t>
            </a:r>
            <a:endParaRPr lang="da-DK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88735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343</Words>
  <Application>Microsoft Macintosh PowerPoint</Application>
  <PresentationFormat>Custom</PresentationFormat>
  <Paragraphs>102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Verdana</vt:lpstr>
      <vt:lpstr>Blank</vt:lpstr>
      <vt:lpstr>Full instrument simulations</vt:lpstr>
      <vt:lpstr>Full instrument simulations</vt:lpstr>
      <vt:lpstr>Virtual experiments</vt:lpstr>
      <vt:lpstr>MACS example</vt:lpstr>
      <vt:lpstr>MACS example</vt:lpstr>
      <vt:lpstr>MACS example</vt:lpstr>
      <vt:lpstr>MACS example</vt:lpstr>
      <vt:lpstr>ESS_butterfly component</vt:lpstr>
      <vt:lpstr>ESS simulation repository</vt:lpstr>
      <vt:lpstr>Overview</vt:lpstr>
      <vt:lpstr>Exercise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instrument simulations</dc:title>
  <cp:lastModifiedBy>Microsoft Office User</cp:lastModifiedBy>
  <cp:revision>18</cp:revision>
  <dcterms:modified xsi:type="dcterms:W3CDTF">2022-03-17T08:33:04Z</dcterms:modified>
</cp:coreProperties>
</file>